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77" r:id="rId4"/>
    <p:sldId id="272" r:id="rId5"/>
    <p:sldId id="258" r:id="rId6"/>
    <p:sldId id="263" r:id="rId7"/>
    <p:sldId id="280" r:id="rId8"/>
    <p:sldId id="259" r:id="rId9"/>
    <p:sldId id="282" r:id="rId10"/>
    <p:sldId id="284" r:id="rId11"/>
    <p:sldId id="268" r:id="rId12"/>
    <p:sldId id="267" r:id="rId13"/>
    <p:sldId id="269" r:id="rId14"/>
    <p:sldId id="266" r:id="rId15"/>
    <p:sldId id="260" r:id="rId16"/>
    <p:sldId id="285" r:id="rId17"/>
    <p:sldId id="275" r:id="rId18"/>
    <p:sldId id="261" r:id="rId19"/>
    <p:sldId id="271" r:id="rId20"/>
    <p:sldId id="270" r:id="rId21"/>
    <p:sldId id="27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00" autoAdjust="0"/>
    <p:restoredTop sz="94719"/>
  </p:normalViewPr>
  <p:slideViewPr>
    <p:cSldViewPr snapToGrid="0">
      <p:cViewPr varScale="1">
        <p:scale>
          <a:sx n="78" d="100"/>
          <a:sy n="78" d="100"/>
        </p:scale>
        <p:origin x="97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E0DB4E-D578-6F45-BE8A-A16438C06342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5C5F8E-3663-3542-A949-25BD32EB15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986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C5F8E-3663-3542-A949-25BD32EB15A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41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323EF-8A1F-FE19-7DF4-FE317575F6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E7F996-7342-3230-C1AD-0DFD610809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368633-BC4F-214D-375B-17C145267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3BEA9-9FA8-42B6-80F3-B61E63873F1C}" type="datetime1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52391C-1D5E-A564-ED92-7CD3EAF6F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B4EAC-CA16-B0B6-A5D6-72041D444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47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DF0EA-1335-DCC7-87BF-B156282C7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7E3C60-C64B-3F1D-F8AA-486AA039EF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D999D-F286-658D-4FBA-44ED17B27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B3E48-2FC1-4D44-92C7-3D55B442BA7F}" type="datetime1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68CF5-C17A-05CC-70D7-C2227843E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0F059-0BFD-9FB0-A7AF-EEA2FB6E8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68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0E7823-7AC9-B858-01A5-0E645BE788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DFEAAD-5154-B606-105A-3DEF9AD8D4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6175C7-028D-2D16-C095-18311F874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8AF86-E96D-4344-81D4-423D6C729FC4}" type="datetime1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75067-E6C6-53E8-D09E-26FBCEBD7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0E141A-6BAC-80AD-2763-08DFBEC2B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456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44BDE-A880-BCF4-9C77-0E7638492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B1BA0-C233-CC51-1052-9E2347784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163B40-07D4-A9CE-8D9F-A86743286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63E90-DA2A-476B-BF42-F279481216B8}" type="datetime1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05181-BB8D-A416-772C-772AE458A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C85F6D-4406-52B1-E976-00EE98DD5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33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96872-B50A-B08C-248D-9256B1F75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55213E-CD47-F200-6B71-8E8F94C800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538C6-832E-8CBB-4924-DB841EBC1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CE29-26B4-457E-A951-CA87DC87AF7B}" type="datetime1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51EB0B-A25A-0C14-85E9-A1DD6753F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7D41A8-4CFF-B4F1-ED2A-9DEBA503D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780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5D987-88D2-D5AF-7209-7F6D50944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C7DFE-15A9-C5E8-A73E-F400301252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6606AD-0D59-A3BB-7507-62E7C93423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A4895-AFA8-0690-7ACE-D8D639A08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5332-8B69-43D9-BB4C-C8CEC4B21A5F}" type="datetime1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390BE9-243D-2B78-E7A2-F7E72031A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720380-3F7C-7575-0D22-439FE2E00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171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45CBA-EA41-A0D5-1743-9C84753A2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D2AB55-7512-0A90-AC21-D18D5DE81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608A55-0244-356F-B745-5B4E79A204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B18850-051E-1EBF-B6E1-3120E80D0B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980F5D-9AEA-6C98-9F14-B98B6D100B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970BBF-295B-92AA-8C94-E07EB57B1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B45D-E3CE-4359-AF94-603C1AD46980}" type="datetime1">
              <a:rPr lang="en-US" smtClean="0"/>
              <a:t>12/4/2023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6CF318-1FDA-2816-7F85-59C724658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42D94F-9374-352B-A417-838DB6258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186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7BEDA-439B-AB41-9860-9DC536A0D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ADF848-214B-1DD4-5A6F-6CFABC864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B0999-4219-4E32-855F-F501C87B4D0A}" type="datetime1">
              <a:rPr lang="en-US" smtClean="0"/>
              <a:t>12/4/2023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55975E-5F4E-45E8-D746-B2D5DB49C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3965D2-96CB-E5D3-2F14-3E1C949B6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620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928E3B-C6ED-7339-755A-B9B9D7210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DB9B6-6EF7-40D7-92F0-95E5CEC1AE2B}" type="datetime1">
              <a:rPr lang="en-US" smtClean="0"/>
              <a:t>12/4/2023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BBB48E-C3F5-B7ED-96C0-CB0E37F78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724ADD-DB7C-AA0E-7E6D-0000D3961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99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69AA3-0B63-D1B7-9342-734703A47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341A7-2C56-CA48-D8AF-D4B2A04B72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754064-6582-19AE-7C25-230F299EE5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4D8811-09F7-BE1E-6429-3E551C90C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726B7-8A89-44B4-9F30-2F816984736C}" type="datetime1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FD52F0-4469-FFA2-87B3-93518C1DB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B812CF-AFC4-4813-238B-971A3A6BB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575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2B3CC-B5B4-C477-8149-F8D03063F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D18653-AC4E-2271-A05F-FD4AB909E2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7BB9BF-DFDF-8166-3FAB-93AA436F0F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080C71-808E-16F5-8CFC-9CA2D228B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78E15-7ABB-4791-A095-2860676D1645}" type="datetime1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6C88A4-E42A-7EFE-105A-E98A74217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7DBEE4-2C2A-05D3-37E2-F08FC765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054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8BFBE-1659-EFC9-F165-172176721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E3AF85-60CC-7B42-EC47-01E80F9A5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92336-5827-BA86-0045-D4B7531CD1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DB7848-AEBC-4ED3-AEE6-A206F8BA7E29}" type="datetime1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9DCE6-B4A5-7591-16B8-68F777CF0F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DC0DA3-0CBE-E2A4-B66D-3577CB38E7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72884-5890-C94C-8524-5C8105A6C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402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9" name="Rectangle 104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How to Fund Your Independent Film | ProductionBase Community">
            <a:extLst>
              <a:ext uri="{FF2B5EF4-FFF2-40B4-BE49-F238E27FC236}">
                <a16:creationId xmlns:a16="http://schemas.microsoft.com/office/drawing/2014/main" id="{10D94A5D-D940-A661-0CA6-DB4A1AE889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6" r="14262" b="9091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1" name="Rectangle 105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8234E4-EA06-5EFD-8B78-F65B748FAC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36625" y="1816510"/>
            <a:ext cx="8920225" cy="1480034"/>
          </a:xfrm>
          <a:prstGeom prst="ellipse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en-US" sz="4000" b="1" kern="1200" dirty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Movie Success Insights:</a:t>
            </a:r>
            <a:br>
              <a:rPr lang="en-US" sz="4000" b="1" kern="1200" dirty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</a:br>
            <a:r>
              <a:rPr lang="en-US" sz="4000" b="1" kern="1200" dirty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Statistics, Popularity and Timing Considerations</a:t>
            </a:r>
            <a:endParaRPr lang="en-US" sz="40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53" name="Rectangle 105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55" name="Rectangle 105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50CCF6-065D-FB2F-2F2B-F085268C5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37C7256-A46C-D3C2-7443-4BDCEB813256}"/>
              </a:ext>
            </a:extLst>
          </p:cNvPr>
          <p:cNvSpPr txBox="1">
            <a:spLocks/>
          </p:cNvSpPr>
          <p:nvPr/>
        </p:nvSpPr>
        <p:spPr>
          <a:xfrm>
            <a:off x="-878712" y="5160210"/>
            <a:ext cx="8920225" cy="1480034"/>
          </a:xfrm>
          <a:prstGeom prst="ellipse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b="1" u="sng" dirty="0">
                <a:solidFill>
                  <a:schemeClr val="bg1"/>
                </a:solidFill>
              </a:rPr>
              <a:t>Team/Contributors</a:t>
            </a:r>
          </a:p>
          <a:p>
            <a:pPr algn="l"/>
            <a:r>
              <a:rPr lang="en-US" sz="2400" b="1" dirty="0">
                <a:solidFill>
                  <a:schemeClr val="bg1"/>
                </a:solidFill>
              </a:rPr>
              <a:t>Sunil Malhi</a:t>
            </a:r>
          </a:p>
          <a:p>
            <a:pPr algn="l"/>
            <a:r>
              <a:rPr lang="en-US" sz="2400" b="1" dirty="0">
                <a:solidFill>
                  <a:schemeClr val="bg1"/>
                </a:solidFill>
              </a:rPr>
              <a:t>Aysha </a:t>
            </a:r>
            <a:r>
              <a:rPr lang="en-US" sz="2400" b="1" dirty="0" err="1">
                <a:solidFill>
                  <a:schemeClr val="bg1"/>
                </a:solidFill>
              </a:rPr>
              <a:t>Gheewala</a:t>
            </a:r>
            <a:endParaRPr lang="en-US" sz="2400" b="1" dirty="0">
              <a:solidFill>
                <a:schemeClr val="bg1"/>
              </a:solidFill>
            </a:endParaRPr>
          </a:p>
          <a:p>
            <a:pPr algn="l"/>
            <a:r>
              <a:rPr lang="en-US" sz="2400" b="1" dirty="0">
                <a:solidFill>
                  <a:schemeClr val="bg1"/>
                </a:solidFill>
              </a:rPr>
              <a:t>Godswill </a:t>
            </a:r>
            <a:r>
              <a:rPr lang="en-US" sz="2400" b="1" dirty="0" err="1">
                <a:solidFill>
                  <a:schemeClr val="bg1"/>
                </a:solidFill>
              </a:rPr>
              <a:t>Anyasor</a:t>
            </a:r>
            <a:endParaRPr lang="en-US" sz="2400" b="1" dirty="0">
              <a:solidFill>
                <a:schemeClr val="bg1"/>
              </a:solidFill>
            </a:endParaRPr>
          </a:p>
          <a:p>
            <a:pPr algn="l"/>
            <a:r>
              <a:rPr lang="en-US" sz="2400" b="1" dirty="0">
                <a:solidFill>
                  <a:schemeClr val="bg1"/>
                </a:solidFill>
              </a:rPr>
              <a:t>Ayomide Olanrewaju</a:t>
            </a:r>
          </a:p>
          <a:p>
            <a:pPr algn="l"/>
            <a:r>
              <a:rPr lang="en-US" sz="2400" b="1" dirty="0">
                <a:solidFill>
                  <a:schemeClr val="bg1"/>
                </a:solidFill>
              </a:rPr>
              <a:t>Mohammed </a:t>
            </a:r>
            <a:r>
              <a:rPr lang="en-US" sz="2400" b="1" dirty="0" err="1">
                <a:solidFill>
                  <a:schemeClr val="bg1"/>
                </a:solidFill>
              </a:rPr>
              <a:t>Sadek</a:t>
            </a:r>
            <a:r>
              <a:rPr lang="en-US" sz="2400" b="1" dirty="0">
                <a:solidFill>
                  <a:schemeClr val="bg1"/>
                </a:solidFill>
              </a:rPr>
              <a:t> Ahmed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8808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Content Placeholder 4" descr="A graph of blue rectangular objects&#10;&#10;Description automatically generated">
            <a:extLst>
              <a:ext uri="{FF2B5EF4-FFF2-40B4-BE49-F238E27FC236}">
                <a16:creationId xmlns:a16="http://schemas.microsoft.com/office/drawing/2014/main" id="{D75971F5-C330-2126-4547-4B155FF94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217776"/>
            <a:ext cx="5294716" cy="4127618"/>
          </a:xfrm>
          <a:prstGeom prst="rect">
            <a:avLst/>
          </a:prstGeom>
        </p:spPr>
      </p:pic>
      <p:pic>
        <p:nvPicPr>
          <p:cNvPr id="3" name="Picture 2" descr="A graph of a number of people&#10;&#10;Description automatically generated with medium confidence">
            <a:extLst>
              <a:ext uri="{FF2B5EF4-FFF2-40B4-BE49-F238E27FC236}">
                <a16:creationId xmlns:a16="http://schemas.microsoft.com/office/drawing/2014/main" id="{751E3499-E974-B06D-A3E5-3B731BC809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247686"/>
            <a:ext cx="5294715" cy="412761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83CAB3-E6BF-BAF0-8FAA-42FCA1C5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7218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hart of a graph&#10;&#10;Description automatically generated with medium confidence">
            <a:extLst>
              <a:ext uri="{FF2B5EF4-FFF2-40B4-BE49-F238E27FC236}">
                <a16:creationId xmlns:a16="http://schemas.microsoft.com/office/drawing/2014/main" id="{D7E79219-6858-F55B-83E7-868448C717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480060"/>
            <a:ext cx="10905066" cy="490727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1D6F747-2841-8C37-9217-02931E28BCC8}"/>
              </a:ext>
            </a:extLst>
          </p:cNvPr>
          <p:cNvSpPr txBox="1"/>
          <p:nvPr/>
        </p:nvSpPr>
        <p:spPr>
          <a:xfrm>
            <a:off x="4351320" y="5632912"/>
            <a:ext cx="7197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t-statistic: -1.3211, p-value: 0.1865, significant at p &lt;0.05.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856A53-31FA-FA78-E904-374BFD66F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1378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hart of a movie rating&#10;&#10;Description automatically generated with medium confidence">
            <a:extLst>
              <a:ext uri="{FF2B5EF4-FFF2-40B4-BE49-F238E27FC236}">
                <a16:creationId xmlns:a16="http://schemas.microsoft.com/office/drawing/2014/main" id="{61FEA9DE-6D98-9784-6002-B5144A8486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480060"/>
            <a:ext cx="10905066" cy="48254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D34D36-DE45-4E82-85E0-461AA135BD76}"/>
              </a:ext>
            </a:extLst>
          </p:cNvPr>
          <p:cNvSpPr txBox="1"/>
          <p:nvPr/>
        </p:nvSpPr>
        <p:spPr>
          <a:xfrm>
            <a:off x="4351320" y="5643483"/>
            <a:ext cx="7197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t-statistic: -1.9268, p-value: 0.0541, significant at p &lt;0.05.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C78C3D-1DA8-D46B-246B-31C570CA6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6792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hart of a movie actor&#10;&#10;Description automatically generated with medium confidence">
            <a:extLst>
              <a:ext uri="{FF2B5EF4-FFF2-40B4-BE49-F238E27FC236}">
                <a16:creationId xmlns:a16="http://schemas.microsoft.com/office/drawing/2014/main" id="{9040D208-246E-6C01-D46E-DB0BECDDB7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2481" y="550606"/>
            <a:ext cx="11026052" cy="47412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0D6463F-C104-7BA6-24A1-558EE3220B08}"/>
              </a:ext>
            </a:extLst>
          </p:cNvPr>
          <p:cNvSpPr txBox="1"/>
          <p:nvPr/>
        </p:nvSpPr>
        <p:spPr>
          <a:xfrm>
            <a:off x="4351320" y="5643483"/>
            <a:ext cx="7197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t-statistic: 0.0746, p-value: 0.9405 , significant at p &lt;0.05.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129983-28EC-01DC-B451-175281078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7184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527FCEA-6143-4C5E-8C45-8AC9237AD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A9F23AD-7A55-49F3-A3EC-743F47F36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7090"/>
            <a:ext cx="6741849" cy="5897880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7D9F91F-72C9-4DB9-ABD0-A8180D826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48006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graph of a line graph&#10;&#10;Description automatically generated with medium confidence">
            <a:extLst>
              <a:ext uri="{FF2B5EF4-FFF2-40B4-BE49-F238E27FC236}">
                <a16:creationId xmlns:a16="http://schemas.microsoft.com/office/drawing/2014/main" id="{B1C19236-56A1-C084-6E84-2B1F3BCA9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5873" y="652097"/>
            <a:ext cx="3854945" cy="2444000"/>
          </a:xfrm>
          <a:prstGeom prst="rect">
            <a:avLst/>
          </a:prstGeom>
        </p:spPr>
      </p:pic>
      <p:pic>
        <p:nvPicPr>
          <p:cNvPr id="5" name="Content Placeholder 4" descr="A graph with blue dots&#10;&#10;Description automatically generated">
            <a:extLst>
              <a:ext uri="{FF2B5EF4-FFF2-40B4-BE49-F238E27FC236}">
                <a16:creationId xmlns:a16="http://schemas.microsoft.com/office/drawing/2014/main" id="{7A2E3A99-61D9-1519-EBB6-225055228F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16966" y="1448143"/>
            <a:ext cx="6238918" cy="396171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E016956-CE9F-4946-8834-A8BC3529D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60367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graph with blue dots&#10;&#10;Description automatically generated">
            <a:extLst>
              <a:ext uri="{FF2B5EF4-FFF2-40B4-BE49-F238E27FC236}">
                <a16:creationId xmlns:a16="http://schemas.microsoft.com/office/drawing/2014/main" id="{E5699220-9C3C-0412-3A7C-964811A23A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5873" y="3803433"/>
            <a:ext cx="3854945" cy="2361153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7395DB-0153-FB1D-2B67-88E1EA6D3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0195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E8D41CF8-5232-42BC-8D05-AFEDE215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A2C399-2E5A-55F1-1E55-CAD4E4965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290" y="365125"/>
            <a:ext cx="10960510" cy="1325563"/>
          </a:xfrm>
          <a:prstGeom prst="ellipse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400" b="1" kern="1200" dirty="0"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4. How does the duration of a movie impact audience reception and ratings? Are longer or shorter movies more favorably received? </a:t>
            </a:r>
            <a:endParaRPr lang="en-US" sz="2400" b="1" kern="12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50" name="Rounded Rectangle 5">
            <a:extLst>
              <a:ext uri="{FF2B5EF4-FFF2-40B4-BE49-F238E27FC236}">
                <a16:creationId xmlns:a16="http://schemas.microsoft.com/office/drawing/2014/main" id="{49237091-E62C-4878-AA4C-0B9995ADB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group of people sitting in a movie theater&#10;&#10;Description automatically generated">
            <a:extLst>
              <a:ext uri="{FF2B5EF4-FFF2-40B4-BE49-F238E27FC236}">
                <a16:creationId xmlns:a16="http://schemas.microsoft.com/office/drawing/2014/main" id="{4B7F86CD-14E1-1705-A4C9-0E3498645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6713" y="2551469"/>
            <a:ext cx="4301599" cy="2831691"/>
          </a:xfrm>
          <a:prstGeom prst="rect">
            <a:avLst/>
          </a:prstGeom>
        </p:spPr>
      </p:pic>
      <p:pic>
        <p:nvPicPr>
          <p:cNvPr id="12" name="Picture 11" descr="A graph of blue bars&#10;&#10;Description automatically generated">
            <a:extLst>
              <a:ext uri="{FF2B5EF4-FFF2-40B4-BE49-F238E27FC236}">
                <a16:creationId xmlns:a16="http://schemas.microsoft.com/office/drawing/2014/main" id="{0ABC2BC1-BD17-DE5E-DD3C-F58E9D089B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02" t="7663" r="7804"/>
          <a:stretch/>
        </p:blipFill>
        <p:spPr>
          <a:xfrm>
            <a:off x="1094004" y="1828800"/>
            <a:ext cx="5386905" cy="427703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1F6FB8-12B2-3926-BA8F-0D720E161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3661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E55D3B-A47B-115D-3E14-75613C081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16</a:t>
            </a:fld>
            <a:endParaRPr lang="en-US"/>
          </a:p>
        </p:txBody>
      </p:sp>
      <p:pic>
        <p:nvPicPr>
          <p:cNvPr id="3" name="Picture 2" descr="A group of blue dots&#10;&#10;Description automatically generated">
            <a:extLst>
              <a:ext uri="{FF2B5EF4-FFF2-40B4-BE49-F238E27FC236}">
                <a16:creationId xmlns:a16="http://schemas.microsoft.com/office/drawing/2014/main" id="{516A85B6-D5D9-E3AD-EF4F-F630C670FB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3" b="1780"/>
          <a:stretch/>
        </p:blipFill>
        <p:spPr>
          <a:xfrm>
            <a:off x="728913" y="572729"/>
            <a:ext cx="6622863" cy="5712542"/>
          </a:xfrm>
          <a:prstGeom prst="rect">
            <a:avLst/>
          </a:prstGeom>
        </p:spPr>
      </p:pic>
      <p:pic>
        <p:nvPicPr>
          <p:cNvPr id="4" name="Picture 3" descr="A screenshot of a score&#10;&#10;Description automatically generated">
            <a:extLst>
              <a:ext uri="{FF2B5EF4-FFF2-40B4-BE49-F238E27FC236}">
                <a16:creationId xmlns:a16="http://schemas.microsoft.com/office/drawing/2014/main" id="{6CB53324-8E23-84DE-71A1-9EEDAD7FCD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8788" y="2762426"/>
            <a:ext cx="3886200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2383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graph of blue dots&#10;&#10;Description automatically generated">
            <a:extLst>
              <a:ext uri="{FF2B5EF4-FFF2-40B4-BE49-F238E27FC236}">
                <a16:creationId xmlns:a16="http://schemas.microsoft.com/office/drawing/2014/main" id="{261A7242-AE81-F035-3432-2CD65854A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950" y="643467"/>
            <a:ext cx="7428088" cy="5571066"/>
          </a:xfrm>
          <a:prstGeom prst="rect">
            <a:avLst/>
          </a:prstGeom>
        </p:spPr>
      </p:pic>
      <p:pic>
        <p:nvPicPr>
          <p:cNvPr id="10" name="Picture 9" descr="A screenshot of a score&#10;&#10;Description automatically generated">
            <a:extLst>
              <a:ext uri="{FF2B5EF4-FFF2-40B4-BE49-F238E27FC236}">
                <a16:creationId xmlns:a16="http://schemas.microsoft.com/office/drawing/2014/main" id="{8642AD5C-1A03-0830-A93E-70AC7FCEB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8788" y="2724611"/>
            <a:ext cx="3886200" cy="1743075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E55D3B-A47B-115D-3E14-75613C081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1663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E8D41CF8-5232-42BC-8D05-AFEDE215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8C49FB-6CC9-35D7-A9E4-068B64C9F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457200" lvl="1" algn="l" rtl="0">
              <a:lnSpc>
                <a:spcPct val="90000"/>
              </a:lnSpc>
              <a:spcBef>
                <a:spcPct val="0"/>
              </a:spcBef>
              <a:spcAft>
                <a:spcPts val="800"/>
              </a:spcAft>
              <a:tabLst>
                <a:tab pos="914400" algn="l"/>
              </a:tabLst>
            </a:pPr>
            <a:r>
              <a:rPr lang="en-US" sz="2400" b="1" kern="12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+mj-ea"/>
                <a:cs typeface="+mj-cs"/>
              </a:rPr>
              <a:t>5. Is there a relationship between a movie's budget, box office performance, ratings, and how timing influences these dynamics?</a:t>
            </a:r>
          </a:p>
        </p:txBody>
      </p:sp>
      <p:sp>
        <p:nvSpPr>
          <p:cNvPr id="80" name="Rounded Rectangle 5">
            <a:extLst>
              <a:ext uri="{FF2B5EF4-FFF2-40B4-BE49-F238E27FC236}">
                <a16:creationId xmlns:a16="http://schemas.microsoft.com/office/drawing/2014/main" id="{49237091-E62C-4878-AA4C-0B9995ADB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aph with a red line and numbers&#10;&#10;Description automatically generated">
            <a:extLst>
              <a:ext uri="{FF2B5EF4-FFF2-40B4-BE49-F238E27FC236}">
                <a16:creationId xmlns:a16="http://schemas.microsoft.com/office/drawing/2014/main" id="{A927CAB5-8FF9-7537-7057-6D7B2BBA71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880" y="1828801"/>
            <a:ext cx="7270750" cy="4362450"/>
          </a:xfrm>
          <a:prstGeom prst="rect">
            <a:avLst/>
          </a:prstGeom>
          <a:effectLst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D30F0F-2315-AF11-27D4-9EEC5623360A}"/>
              </a:ext>
            </a:extLst>
          </p:cNvPr>
          <p:cNvSpPr txBox="1"/>
          <p:nvPr/>
        </p:nvSpPr>
        <p:spPr>
          <a:xfrm>
            <a:off x="3532978" y="2962266"/>
            <a:ext cx="22567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rgbClr val="FF0000"/>
                </a:solidFill>
              </a:rPr>
              <a:t>The r value is 0.5476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35C699-4F52-5D85-C6D8-5547A01D3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9746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graph showing a budget and rating score&#10;&#10;Description automatically generated">
            <a:extLst>
              <a:ext uri="{FF2B5EF4-FFF2-40B4-BE49-F238E27FC236}">
                <a16:creationId xmlns:a16="http://schemas.microsoft.com/office/drawing/2014/main" id="{517DDD00-A260-2792-281F-FCFA73C5A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444" y="643466"/>
            <a:ext cx="9285112" cy="55710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7BDC88E-39E3-C2DD-1601-2703EA9B7B1F}"/>
              </a:ext>
            </a:extLst>
          </p:cNvPr>
          <p:cNvSpPr txBox="1"/>
          <p:nvPr/>
        </p:nvSpPr>
        <p:spPr>
          <a:xfrm>
            <a:off x="6512152" y="4889388"/>
            <a:ext cx="22567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rgbClr val="FF0000"/>
                </a:solidFill>
              </a:rPr>
              <a:t>The r value is 0.0051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F90A68-1997-D9CB-882C-602EBC8C8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693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 descr="Popcorn and drink in an empty red theater">
            <a:extLst>
              <a:ext uri="{FF2B5EF4-FFF2-40B4-BE49-F238E27FC236}">
                <a16:creationId xmlns:a16="http://schemas.microsoft.com/office/drawing/2014/main" id="{26B60745-2F50-090A-BCBF-4C465ED424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24" r="10910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5770D0-13D2-0ED1-3B5C-123F31CB2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1161288"/>
            <a:ext cx="4771177" cy="1124712"/>
          </a:xfrm>
          <a:prstGeom prst="ellipse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Research Questions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6FDAC3-595D-0563-E701-F30160A08FD1}"/>
              </a:ext>
            </a:extLst>
          </p:cNvPr>
          <p:cNvSpPr txBox="1"/>
          <p:nvPr/>
        </p:nvSpPr>
        <p:spPr>
          <a:xfrm>
            <a:off x="371093" y="2718054"/>
            <a:ext cx="5400441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ffectLst/>
              </a:rPr>
              <a:t>How have movie ratings evolved over the years, and are there discernible trends within different genres? 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ffectLst/>
              </a:rPr>
              <a:t>Which movie genres reign supreme in popularity, and is there a correlation between a movie's genre and its commercial success? 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ffectLst/>
              </a:rPr>
              <a:t>Do certain directors or actors wield a significant influence on a movie's success or ratings?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ffectLst/>
              </a:rPr>
              <a:t>How does the duration of a movie impact audience reception and ratings? Are longer or shorter movies more favorably received?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ffectLst/>
              </a:rPr>
              <a:t>Is there a relationship between a movie's budget, box office performance, ratings, and how timing influences these dynamics?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F69BDB3-86DE-33A6-D783-89DD40482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7448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graph with a line graph&#10;&#10;Description automatically generated">
            <a:extLst>
              <a:ext uri="{FF2B5EF4-FFF2-40B4-BE49-F238E27FC236}">
                <a16:creationId xmlns:a16="http://schemas.microsoft.com/office/drawing/2014/main" id="{CFDB416B-1742-3295-8C12-A877F1B552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012" y="643467"/>
            <a:ext cx="9285110" cy="55710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4E5AD5-E016-3941-C206-4717E16C2FC6}"/>
              </a:ext>
            </a:extLst>
          </p:cNvPr>
          <p:cNvSpPr txBox="1"/>
          <p:nvPr/>
        </p:nvSpPr>
        <p:spPr>
          <a:xfrm>
            <a:off x="9110760" y="3275111"/>
            <a:ext cx="22567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rgbClr val="FF0000"/>
                </a:solidFill>
              </a:rPr>
              <a:t>The coefficient value is 0.5476</a:t>
            </a:r>
          </a:p>
          <a:p>
            <a:r>
              <a:rPr lang="en-GB" sz="1400" dirty="0">
                <a:solidFill>
                  <a:srgbClr val="FF0000"/>
                </a:solidFill>
              </a:rPr>
              <a:t>The p value is 3.36e-19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FC3DDE-F86E-89E4-B343-CA5FE5C66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7889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3F4632-5853-A5B3-486E-FAEC706A4DD1}"/>
              </a:ext>
            </a:extLst>
          </p:cNvPr>
          <p:cNvSpPr txBox="1"/>
          <p:nvPr/>
        </p:nvSpPr>
        <p:spPr>
          <a:xfrm>
            <a:off x="7532479" y="203148"/>
            <a:ext cx="4140014" cy="13308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Arial Black" panose="020B0A04020102020204" pitchFamily="34" charset="0"/>
                <a:ea typeface="+mj-ea"/>
                <a:cs typeface="+mj-cs"/>
              </a:rPr>
              <a:t>Summary</a:t>
            </a:r>
          </a:p>
        </p:txBody>
      </p:sp>
      <p:pic>
        <p:nvPicPr>
          <p:cNvPr id="21" name="Picture 20" descr="White bulbs with a yellow one standing out">
            <a:extLst>
              <a:ext uri="{FF2B5EF4-FFF2-40B4-BE49-F238E27FC236}">
                <a16:creationId xmlns:a16="http://schemas.microsoft.com/office/drawing/2014/main" id="{DD179207-B187-1251-AC86-FD6D05ADD8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77" r="24347" b="-1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FEF93E-A433-B219-1409-6B2633576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7558" y="1540645"/>
            <a:ext cx="4454935" cy="3908586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1800" b="0" i="0" dirty="0">
                <a:effectLst/>
              </a:rPr>
              <a:t>Stakeholders can benefit by </a:t>
            </a:r>
            <a:r>
              <a:rPr lang="en-US" sz="1800" b="0" i="0" dirty="0">
                <a:solidFill>
                  <a:srgbClr val="0070C0"/>
                </a:solidFill>
                <a:effectLst/>
              </a:rPr>
              <a:t>adopting strategic approaches</a:t>
            </a:r>
            <a:r>
              <a:rPr lang="en-US" sz="1800" b="0" i="0" dirty="0">
                <a:effectLst/>
              </a:rPr>
              <a:t> to release, marketing, talent investment, budgeting, and adaptation. </a:t>
            </a:r>
          </a:p>
          <a:p>
            <a:r>
              <a:rPr lang="en-US" sz="1800" b="0" i="0" dirty="0">
                <a:effectLst/>
              </a:rPr>
              <a:t>These measures aim to </a:t>
            </a:r>
            <a:r>
              <a:rPr lang="en-US" sz="1800" b="0" i="0" dirty="0">
                <a:solidFill>
                  <a:schemeClr val="accent2">
                    <a:lumMod val="75000"/>
                  </a:schemeClr>
                </a:solidFill>
                <a:effectLst/>
              </a:rPr>
              <a:t>navigate the dynamic landscape</a:t>
            </a:r>
            <a:r>
              <a:rPr lang="en-US" sz="1800" b="0" i="0" dirty="0">
                <a:effectLst/>
              </a:rPr>
              <a:t>, contribute to </a:t>
            </a:r>
            <a:r>
              <a:rPr lang="en-US" sz="1800" b="0" i="0" dirty="0">
                <a:solidFill>
                  <a:schemeClr val="accent2">
                    <a:lumMod val="75000"/>
                  </a:schemeClr>
                </a:solidFill>
                <a:effectLst/>
              </a:rPr>
              <a:t>impactful cinematic experiences</a:t>
            </a:r>
            <a:r>
              <a:rPr lang="en-US" sz="1800" b="0" i="0" dirty="0">
                <a:effectLst/>
              </a:rPr>
              <a:t>, and </a:t>
            </a:r>
            <a:r>
              <a:rPr lang="en-US" sz="1800" b="0" i="0" dirty="0">
                <a:solidFill>
                  <a:schemeClr val="accent2">
                    <a:lumMod val="75000"/>
                  </a:schemeClr>
                </a:solidFill>
                <a:effectLst/>
              </a:rPr>
              <a:t>establish a lasting influence </a:t>
            </a:r>
            <a:r>
              <a:rPr lang="en-US" sz="1800" b="0" i="0" dirty="0">
                <a:effectLst/>
              </a:rPr>
              <a:t>in this competitive environment.</a:t>
            </a:r>
          </a:p>
          <a:p>
            <a:r>
              <a:rPr lang="en-US" sz="1800" b="0" i="0" dirty="0">
                <a:effectLst/>
              </a:rPr>
              <a:t>While a </a:t>
            </a:r>
            <a:r>
              <a:rPr lang="en-US" sz="1800" b="0" i="0" dirty="0">
                <a:solidFill>
                  <a:srgbClr val="7030A0"/>
                </a:solidFill>
                <a:effectLst/>
              </a:rPr>
              <a:t>moderate correlation exists </a:t>
            </a:r>
            <a:r>
              <a:rPr lang="en-US" sz="1800" b="0" i="0" dirty="0">
                <a:effectLst/>
              </a:rPr>
              <a:t>with some of the variables, it’s </a:t>
            </a:r>
            <a:r>
              <a:rPr lang="en-US" sz="1800" b="0" i="0" dirty="0">
                <a:solidFill>
                  <a:srgbClr val="7030A0"/>
                </a:solidFill>
                <a:effectLst/>
              </a:rPr>
              <a:t>essential to consider other factors</a:t>
            </a:r>
            <a:r>
              <a:rPr lang="en-US" sz="1800" b="0" i="0" dirty="0">
                <a:effectLst/>
              </a:rPr>
              <a:t> such as marketing strategies, script quality, competition etc. when making decisions. </a:t>
            </a:r>
          </a:p>
          <a:p>
            <a:r>
              <a:rPr lang="en-US" sz="1800" b="0" i="0" dirty="0">
                <a:effectLst/>
              </a:rPr>
              <a:t>It’s important to note that </a:t>
            </a:r>
            <a:r>
              <a:rPr lang="en-US" sz="1800" b="0" i="0" dirty="0">
                <a:solidFill>
                  <a:srgbClr val="FF0000"/>
                </a:solidFill>
                <a:effectLst/>
              </a:rPr>
              <a:t>correlation doesn’t imply causation</a:t>
            </a:r>
            <a:r>
              <a:rPr lang="en-US" sz="1800" dirty="0"/>
              <a:t>!</a:t>
            </a:r>
            <a:endParaRPr lang="en-US" sz="1800" b="0" i="0" dirty="0">
              <a:effectLst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38D31E6-E88B-B6E0-547F-E5A56D5CF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472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8D41CF8-5232-42BC-8D05-AFEDE215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49237091-E62C-4878-AA4C-0B9995ADB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5770D0-13D2-0ED1-3B5C-123F31CB2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471" y="365125"/>
            <a:ext cx="11088329" cy="1325563"/>
          </a:xfrm>
          <a:prstGeom prst="ellipse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400" b="1" kern="1200" dirty="0"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1. How have movie ratings evolved over the years, and are there discernible trends within different genres? </a:t>
            </a:r>
            <a:endParaRPr lang="en-US" sz="2400" b="1" kern="12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Picture 3" descr="A graph of a number of metacrastals&#10;&#10;Description automatically generated with medium confidence">
            <a:extLst>
              <a:ext uri="{FF2B5EF4-FFF2-40B4-BE49-F238E27FC236}">
                <a16:creationId xmlns:a16="http://schemas.microsoft.com/office/drawing/2014/main" id="{2A216387-8D34-A523-4E93-4FCAA7BC22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33" t="6847" r="8527"/>
          <a:stretch/>
        </p:blipFill>
        <p:spPr>
          <a:xfrm>
            <a:off x="857857" y="2327013"/>
            <a:ext cx="5184421" cy="3447996"/>
          </a:xfrm>
          <a:prstGeom prst="rect">
            <a:avLst/>
          </a:prstGeom>
        </p:spPr>
      </p:pic>
      <p:pic>
        <p:nvPicPr>
          <p:cNvPr id="8" name="Picture 7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EB834202-565F-2C27-8C00-B8180820AE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5" t="6781" r="7494"/>
          <a:stretch/>
        </p:blipFill>
        <p:spPr>
          <a:xfrm>
            <a:off x="5958348" y="2294043"/>
            <a:ext cx="5399244" cy="344799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54CE93-C133-F3D6-36EF-9DDC0EE85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283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17FD5934-D203-34C4-E389-9284A02361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307" t="8552" r="8368" b="5815"/>
          <a:stretch/>
        </p:blipFill>
        <p:spPr>
          <a:xfrm>
            <a:off x="477011" y="480059"/>
            <a:ext cx="8597525" cy="5897879"/>
          </a:xfrm>
          <a:prstGeom prst="rect">
            <a:avLst/>
          </a:prstGeom>
        </p:spPr>
      </p:pic>
      <p:pic>
        <p:nvPicPr>
          <p:cNvPr id="3" name="Picture 2" descr="A group of icons with text&#10;&#10;Description automatically generated">
            <a:extLst>
              <a:ext uri="{FF2B5EF4-FFF2-40B4-BE49-F238E27FC236}">
                <a16:creationId xmlns:a16="http://schemas.microsoft.com/office/drawing/2014/main" id="{F6EF5758-4C09-2D34-0DAD-0CEFEF49CA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437" t="65260" r="4705" b="3999"/>
          <a:stretch/>
        </p:blipFill>
        <p:spPr>
          <a:xfrm>
            <a:off x="10063168" y="609599"/>
            <a:ext cx="1651820" cy="1759548"/>
          </a:xfrm>
          <a:prstGeom prst="rect">
            <a:avLst/>
          </a:prstGeom>
        </p:spPr>
      </p:pic>
      <p:pic>
        <p:nvPicPr>
          <p:cNvPr id="6" name="Picture 5" descr="A group of icons with text&#10;&#10;Description automatically generated">
            <a:extLst>
              <a:ext uri="{FF2B5EF4-FFF2-40B4-BE49-F238E27FC236}">
                <a16:creationId xmlns:a16="http://schemas.microsoft.com/office/drawing/2014/main" id="{6C80C2EB-B6D9-83DA-2AB1-A76BD6CDCD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263" t="34177" r="35931" b="34126"/>
          <a:stretch/>
        </p:blipFill>
        <p:spPr>
          <a:xfrm>
            <a:off x="8931840" y="1976284"/>
            <a:ext cx="1599840" cy="1545787"/>
          </a:xfrm>
          <a:prstGeom prst="rect">
            <a:avLst/>
          </a:prstGeom>
        </p:spPr>
      </p:pic>
      <p:pic>
        <p:nvPicPr>
          <p:cNvPr id="8" name="Picture 7" descr="A group of icons with text&#10;&#10;Description automatically generated">
            <a:extLst>
              <a:ext uri="{FF2B5EF4-FFF2-40B4-BE49-F238E27FC236}">
                <a16:creationId xmlns:a16="http://schemas.microsoft.com/office/drawing/2014/main" id="{75E8C2F6-AE8D-98DC-12D0-F97D5F3D9D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57" t="35179" r="67878" b="35462"/>
          <a:stretch/>
        </p:blipFill>
        <p:spPr>
          <a:xfrm>
            <a:off x="10075533" y="3248456"/>
            <a:ext cx="1560062" cy="1643709"/>
          </a:xfrm>
          <a:prstGeom prst="rect">
            <a:avLst/>
          </a:prstGeom>
        </p:spPr>
      </p:pic>
      <p:pic>
        <p:nvPicPr>
          <p:cNvPr id="11" name="Picture 10" descr="A collection of icons of various objects&#10;&#10;Description automatically generated">
            <a:extLst>
              <a:ext uri="{FF2B5EF4-FFF2-40B4-BE49-F238E27FC236}">
                <a16:creationId xmlns:a16="http://schemas.microsoft.com/office/drawing/2014/main" id="{4FCBE04A-ADE7-4915-4CF8-0DB39DA571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7252" t="52760" r="8069" b="28664"/>
          <a:stretch/>
        </p:blipFill>
        <p:spPr>
          <a:xfrm>
            <a:off x="9123247" y="4384757"/>
            <a:ext cx="1289113" cy="1631298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24A2EAA-69B0-A36F-D7E0-1ADC00AA0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693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E8D41CF8-5232-42BC-8D05-AFEDE215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ounded Rectangle 5">
            <a:extLst>
              <a:ext uri="{FF2B5EF4-FFF2-40B4-BE49-F238E27FC236}">
                <a16:creationId xmlns:a16="http://schemas.microsoft.com/office/drawing/2014/main" id="{49237091-E62C-4878-AA4C-0B9995ADB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A graph of blue and white bars&#10;&#10;Description automatically generated">
            <a:extLst>
              <a:ext uri="{FF2B5EF4-FFF2-40B4-BE49-F238E27FC236}">
                <a16:creationId xmlns:a16="http://schemas.microsoft.com/office/drawing/2014/main" id="{54889FDA-84A2-F7D8-75B4-2C59AC1DB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288" y="2178050"/>
            <a:ext cx="4903788" cy="3659188"/>
          </a:xfrm>
          <a:prstGeom prst="rect">
            <a:avLst/>
          </a:prstGeom>
        </p:spPr>
      </p:pic>
      <p:pic>
        <p:nvPicPr>
          <p:cNvPr id="18" name="Content Placeholder 4" descr="A bar graph with blue and green bars&#10;&#10;Description automatically generated">
            <a:extLst>
              <a:ext uri="{FF2B5EF4-FFF2-40B4-BE49-F238E27FC236}">
                <a16:creationId xmlns:a16="http://schemas.microsoft.com/office/drawing/2014/main" id="{F5B62567-DA73-F52A-3264-C3DD120FC7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7750" y="2178050"/>
            <a:ext cx="4903788" cy="36591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9A0DF5-B210-496F-6028-862943DD0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639" y="365125"/>
            <a:ext cx="11098161" cy="1325563"/>
          </a:xfrm>
          <a:prstGeom prst="ellipse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400" b="1" kern="1200" dirty="0"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2. Which movie genres reign supreme in popularity, and is there a correlation between a movie's genre and its commercial success? </a:t>
            </a:r>
            <a:endParaRPr lang="en-US" sz="2400" b="1" kern="12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E0D4ABF-0865-8E99-E295-462F76297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402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A graph with red bars&#10;&#10;Description automatically generated">
            <a:extLst>
              <a:ext uri="{FF2B5EF4-FFF2-40B4-BE49-F238E27FC236}">
                <a16:creationId xmlns:a16="http://schemas.microsoft.com/office/drawing/2014/main" id="{8D4F6AAA-4C70-8FD2-9AC2-0069316B01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1955" y="643466"/>
            <a:ext cx="7428090" cy="557106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225525F-DE2E-A57E-457A-1FDA74F6A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578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aph with a red line and blue dots&#10;&#10;Description automatically generated">
            <a:extLst>
              <a:ext uri="{FF2B5EF4-FFF2-40B4-BE49-F238E27FC236}">
                <a16:creationId xmlns:a16="http://schemas.microsoft.com/office/drawing/2014/main" id="{75E45643-B344-965C-5E5C-73DCA62A6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12" y="1141477"/>
            <a:ext cx="5740794" cy="4305594"/>
          </a:xfrm>
          <a:prstGeom prst="rect">
            <a:avLst/>
          </a:prstGeom>
        </p:spPr>
      </p:pic>
      <p:pic>
        <p:nvPicPr>
          <p:cNvPr id="5" name="Picture 4" descr="A graph with a red line and a red line&#10;&#10;Description automatically generated">
            <a:extLst>
              <a:ext uri="{FF2B5EF4-FFF2-40B4-BE49-F238E27FC236}">
                <a16:creationId xmlns:a16="http://schemas.microsoft.com/office/drawing/2014/main" id="{07D34E57-220E-84CC-1F75-60B8099B7F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7834" y="1141477"/>
            <a:ext cx="5740793" cy="430559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ADC896-78AB-DB21-E27B-8E50DBA51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578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E8D41CF8-5232-42BC-8D05-AFEDE215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ounded Rectangle 5">
            <a:extLst>
              <a:ext uri="{FF2B5EF4-FFF2-40B4-BE49-F238E27FC236}">
                <a16:creationId xmlns:a16="http://schemas.microsoft.com/office/drawing/2014/main" id="{49237091-E62C-4878-AA4C-0B9995ADB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A5BFB-B8C2-DDBA-0AA9-846C6D362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ellipse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400" b="1" kern="1200" dirty="0"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3. Do certain directors or actors wield a significant influence on a movie's success or ratings?</a:t>
            </a:r>
            <a:endParaRPr lang="en-US" sz="2400" b="1" kern="12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9B47FE-1FC4-F243-39FF-4B59946C5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2884-5890-C94C-8524-5C8105A6C3C1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 descr="A graph of a number of people&#10;&#10;Description automatically generated">
            <a:extLst>
              <a:ext uri="{FF2B5EF4-FFF2-40B4-BE49-F238E27FC236}">
                <a16:creationId xmlns:a16="http://schemas.microsoft.com/office/drawing/2014/main" id="{9B26467A-B834-8AD4-46EB-8CC22D3F0B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315" y="2231067"/>
            <a:ext cx="4643702" cy="3631348"/>
          </a:xfrm>
          <a:prstGeom prst="rect">
            <a:avLst/>
          </a:prstGeom>
        </p:spPr>
      </p:pic>
      <p:pic>
        <p:nvPicPr>
          <p:cNvPr id="7" name="Content Placeholder 4" descr="A graph of red bars with white text&#10;&#10;Description automatically generated">
            <a:extLst>
              <a:ext uri="{FF2B5EF4-FFF2-40B4-BE49-F238E27FC236}">
                <a16:creationId xmlns:a16="http://schemas.microsoft.com/office/drawing/2014/main" id="{D0EB35D3-637E-5614-E407-73D696320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5562" y="2171479"/>
            <a:ext cx="4643702" cy="374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948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een bar graph with white text&#10;&#10;Description automatically generated">
            <a:extLst>
              <a:ext uri="{FF2B5EF4-FFF2-40B4-BE49-F238E27FC236}">
                <a16:creationId xmlns:a16="http://schemas.microsoft.com/office/drawing/2014/main" id="{7D5F0B10-7D28-F0E4-E9B4-997B86941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8032" y="1292282"/>
            <a:ext cx="4903788" cy="4360762"/>
          </a:xfrm>
          <a:prstGeom prst="rect">
            <a:avLst/>
          </a:prstGeom>
        </p:spPr>
      </p:pic>
      <p:pic>
        <p:nvPicPr>
          <p:cNvPr id="6" name="Content Placeholder 30" descr="A blue bar graph with white text&#10;&#10;Description automatically generated">
            <a:extLst>
              <a:ext uri="{FF2B5EF4-FFF2-40B4-BE49-F238E27FC236}">
                <a16:creationId xmlns:a16="http://schemas.microsoft.com/office/drawing/2014/main" id="{D79E667D-F986-4860-3BAF-8C0C98D5B7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92212" y="1273324"/>
            <a:ext cx="4903788" cy="4448086"/>
          </a:xfrm>
        </p:spPr>
      </p:pic>
    </p:spTree>
    <p:extLst>
      <p:ext uri="{BB962C8B-B14F-4D97-AF65-F5344CB8AC3E}">
        <p14:creationId xmlns:p14="http://schemas.microsoft.com/office/powerpoint/2010/main" val="2955582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486</TotalTime>
  <Words>410</Words>
  <Application>Microsoft Office PowerPoint</Application>
  <PresentationFormat>Widescreen</PresentationFormat>
  <Paragraphs>51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Arial Black</vt:lpstr>
      <vt:lpstr>Calibri</vt:lpstr>
      <vt:lpstr>Calibri Light</vt:lpstr>
      <vt:lpstr>Office Theme</vt:lpstr>
      <vt:lpstr>Movie Success Insights: Statistics, Popularity and Timing Considerations</vt:lpstr>
      <vt:lpstr>Research Questions</vt:lpstr>
      <vt:lpstr>1. How have movie ratings evolved over the years, and are there discernible trends within different genres? </vt:lpstr>
      <vt:lpstr>PowerPoint Presentation</vt:lpstr>
      <vt:lpstr>2. Which movie genres reign supreme in popularity, and is there a correlation between a movie's genre and its commercial success? </vt:lpstr>
      <vt:lpstr>PowerPoint Presentation</vt:lpstr>
      <vt:lpstr>PowerPoint Presentation</vt:lpstr>
      <vt:lpstr>3. Do certain directors or actors wield a significant influence on a movie's success or ratings?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4. How does the duration of a movie impact audience reception and ratings? Are longer or shorter movies more favorably received? </vt:lpstr>
      <vt:lpstr>PowerPoint Presentation</vt:lpstr>
      <vt:lpstr>PowerPoint Presentation</vt:lpstr>
      <vt:lpstr>5. Is there a relationship between a movie's budget, box office performance, ratings, and how timing influences these dynamics?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Title:  Movie Success Insights: Statistics, Popularity and Timing Considerations</dc:title>
  <dc:creator>Naimah Khatun</dc:creator>
  <cp:lastModifiedBy>14198</cp:lastModifiedBy>
  <cp:revision>10</cp:revision>
  <dcterms:created xsi:type="dcterms:W3CDTF">2023-12-02T15:52:12Z</dcterms:created>
  <dcterms:modified xsi:type="dcterms:W3CDTF">2023-12-04T18:30:26Z</dcterms:modified>
</cp:coreProperties>
</file>

<file path=docProps/thumbnail.jpeg>
</file>